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7"/>
  </p:notesMasterIdLst>
  <p:sldIdLst>
    <p:sldId id="306" r:id="rId5"/>
    <p:sldId id="322" r:id="rId6"/>
    <p:sldId id="332" r:id="rId7"/>
    <p:sldId id="337" r:id="rId8"/>
    <p:sldId id="342" r:id="rId9"/>
    <p:sldId id="341" r:id="rId10"/>
    <p:sldId id="347" r:id="rId11"/>
    <p:sldId id="343" r:id="rId12"/>
    <p:sldId id="345" r:id="rId13"/>
    <p:sldId id="344" r:id="rId14"/>
    <p:sldId id="346" r:id="rId15"/>
    <p:sldId id="320" r:id="rId16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FFDF7F"/>
    <a:srgbClr val="E400F6"/>
    <a:srgbClr val="522D80"/>
    <a:srgbClr val="FF997F"/>
    <a:srgbClr val="B2FF99"/>
    <a:srgbClr val="CC99FF"/>
    <a:srgbClr val="FFFFFF"/>
    <a:srgbClr val="74747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0DB8C-DD24-46B7-A76C-550EADBFC100}" v="53" dt="2023-10-18T06:18:40.426"/>
    <p1510:client id="{6655670D-A212-46E0-A8B2-C4F6C455DB16}" v="2" dt="2023-10-18T06:24: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AutoDRIVE-Ecosystem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hyperlink" Target="https://www.youtube.com/@AutoDRIVE-Ecosystem" TargetMode="Externa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f1tenth.org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youtu.be/YFQzyfXV6R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autodrive-ecosystem.github.io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sites.google.com/view/opencav/" TargetMode="Externa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hyperlink" Target="https://youtu.be/YIZz_8rLgZQ?feature=shared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12" Type="http://schemas.openxmlformats.org/officeDocument/2006/relationships/hyperlink" Target="https://youtu.be/PLW1-sYW6Hw?feature=shared" TargetMode="External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hyperlink" Target="https://youtu.be/Rq7Wwcwn1uk?feature=shared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s://youtu.be/t0CgNR_LgrQ?feature=shared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11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Dockerized Version of Autoware Core/Universe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DC8C0-3483-3ED5-905B-130C55901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</p:spPr>
        <p:txBody>
          <a:bodyPr/>
          <a:lstStyle/>
          <a:p>
            <a:r>
              <a:rPr lang="en-US" dirty="0"/>
              <a:t>DONE:</a:t>
            </a:r>
          </a:p>
          <a:p>
            <a:pPr lvl="1"/>
            <a:r>
              <a:rPr lang="en-US" dirty="0"/>
              <a:t>Installed, tested and explored Autoware with Dockerized approach</a:t>
            </a:r>
          </a:p>
          <a:p>
            <a:pPr lvl="1"/>
            <a:r>
              <a:rPr lang="en-US" dirty="0"/>
              <a:t>Nuances with directory structuring and file organization</a:t>
            </a:r>
          </a:p>
          <a:p>
            <a:pPr lvl="1"/>
            <a:r>
              <a:rPr lang="en-US" dirty="0"/>
              <a:t>Autoware path planning example demo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/>
              <a:t>Test local installation with Ubuntu 22.04 + ROS 2 Humble</a:t>
            </a:r>
          </a:p>
          <a:p>
            <a:pPr lvl="1"/>
            <a:r>
              <a:rPr lang="en-US" dirty="0"/>
              <a:t>Integrate with </a:t>
            </a:r>
            <a:r>
              <a:rPr lang="en-US" dirty="0" err="1"/>
              <a:t>AutoDRIVE’s</a:t>
            </a:r>
            <a:r>
              <a:rPr lang="en-US" dirty="0"/>
              <a:t> ROS 2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78AD4-6629-A367-E7E2-2A0034F2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295" y="2812927"/>
            <a:ext cx="4733525" cy="31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1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Dockerized Version of Autoware Core/Universe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DC8C0-3483-3ED5-905B-130C55901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</p:spPr>
        <p:txBody>
          <a:bodyPr/>
          <a:lstStyle/>
          <a:p>
            <a:r>
              <a:rPr lang="en-US" dirty="0"/>
              <a:t>DONE:</a:t>
            </a:r>
          </a:p>
          <a:p>
            <a:pPr lvl="1"/>
            <a:r>
              <a:rPr lang="en-US" dirty="0"/>
              <a:t>Installed, tested and explored Autoware with Dockerized approach</a:t>
            </a:r>
          </a:p>
          <a:p>
            <a:pPr lvl="1"/>
            <a:r>
              <a:rPr lang="en-US" dirty="0"/>
              <a:t>Nuances with directory structuring and file organization</a:t>
            </a:r>
          </a:p>
          <a:p>
            <a:pPr lvl="1"/>
            <a:r>
              <a:rPr lang="en-US" dirty="0"/>
              <a:t>Autoware path planning example demo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/>
              <a:t>Test local installation with Ubuntu 22.04</a:t>
            </a:r>
          </a:p>
          <a:p>
            <a:pPr lvl="1"/>
            <a:r>
              <a:rPr lang="en-US" dirty="0"/>
              <a:t>Integrate with </a:t>
            </a:r>
            <a:r>
              <a:rPr lang="en-US" dirty="0" err="1"/>
              <a:t>AutoDRIVE’s</a:t>
            </a:r>
            <a:r>
              <a:rPr lang="en-US" dirty="0"/>
              <a:t> ROS 2 API</a:t>
            </a:r>
          </a:p>
        </p:txBody>
      </p:sp>
      <p:pic>
        <p:nvPicPr>
          <p:cNvPr id="8" name="Autoware Simulation">
            <a:hlinkClick r:id="" action="ppaction://media"/>
            <a:extLst>
              <a:ext uri="{FF2B5EF4-FFF2-40B4-BE49-F238E27FC236}">
                <a16:creationId xmlns:a16="http://schemas.microsoft.com/office/drawing/2014/main" id="{BB32C648-AED5-7C01-68E5-598A5964F5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1001" y="2965496"/>
            <a:ext cx="5676561" cy="31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AC89CA9-D01A-B7B8-81FD-791E2907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54" y="1809750"/>
            <a:ext cx="3561081" cy="4284491"/>
          </a:xfrm>
        </p:spPr>
        <p:txBody>
          <a:bodyPr/>
          <a:lstStyle/>
          <a:p>
            <a:pPr lvl="1"/>
            <a:r>
              <a:rPr lang="en-US" dirty="0">
                <a:latin typeface="Arial" panose="020B0604020202020204" pitchFamily="34" charset="0"/>
              </a:rPr>
              <a:t>Ackermann-steer, skid-steer, independent 4WD4WS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1/14 scale open chassis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Scaled infrastructure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form factor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4554220-EA7F-F38A-92A6-2C952F20069D}"/>
              </a:ext>
            </a:extLst>
          </p:cNvPr>
          <p:cNvSpPr txBox="1">
            <a:spLocks/>
          </p:cNvSpPr>
          <p:nvPr/>
        </p:nvSpPr>
        <p:spPr>
          <a:xfrm>
            <a:off x="3325982" y="1809749"/>
            <a:ext cx="7798688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Arial" panose="020B0604020202020204" pitchFamily="34" charset="0"/>
              </a:rPr>
              <a:t>Flexible APIs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High-fidelity simulation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Mechatronic testbed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AD + SC applications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Affordable cost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A21FA74-14AE-CE3B-5EA0-BF9FA6B90D48}"/>
              </a:ext>
            </a:extLst>
          </p:cNvPr>
          <p:cNvSpPr txBox="1">
            <a:spLocks/>
          </p:cNvSpPr>
          <p:nvPr/>
        </p:nvSpPr>
        <p:spPr>
          <a:xfrm>
            <a:off x="6085179" y="1809748"/>
            <a:ext cx="5144265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2"/>
              </a:rPr>
              <a:t>Website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GitHub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4"/>
              </a:rPr>
              <a:t>YouTube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/>
        </p:nvGraphicFramePr>
        <p:xfrm>
          <a:off x="397007" y="3958603"/>
          <a:ext cx="7690551" cy="7134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79129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53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47649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996541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43299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73198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2848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264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Version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44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Nigel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5200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Nano or Jetson Orin Nano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RPLIDAR A-1, Pi-Cameras, Intel RealSense D435i, 9-Axis IMU, 6-Axis IPS, Encoders, Microphone, Steering Feedback, Throttle Feedback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DC Motors, Steering Servo(s)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 + NTU +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9280626" y="6094239"/>
            <a:ext cx="2911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https://autodrive-ecosystem.github.io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8AEF13-998D-A948-1DD0-90ED378D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97007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349058" y="508527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9E6A924-F8B7-2BE8-0985-1E47DF56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8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EAC41F8-ED71-138F-0C60-ADA0272B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69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C70FFB9-17EE-85B6-A7C2-CB630F58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345" y="4767870"/>
            <a:ext cx="24395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4A997DA0-A2CB-0060-CDC8-CDCD742D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0" y="4767870"/>
            <a:ext cx="1422185" cy="14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5ABF1-D506-32E5-BE60-03E4F81CB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381" y="1571625"/>
            <a:ext cx="3609612" cy="30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Realistic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Extended API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On/off road AVs across scales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development team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68235"/>
              </p:ext>
            </p:extLst>
          </p:nvPr>
        </p:nvGraphicFramePr>
        <p:xfrm>
          <a:off x="468006" y="5556875"/>
          <a:ext cx="11454019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026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499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61481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2094689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20790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1827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4751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27444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2744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716763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088444" y="5061939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242" name="Picture 2" descr="AutoDRIVE Simulator">
            <a:extLst>
              <a:ext uri="{FF2B5EF4-FFF2-40B4-BE49-F238E27FC236}">
                <a16:creationId xmlns:a16="http://schemas.microsoft.com/office/drawing/2014/main" id="{630F05DA-A4FF-744B-698A-2BE5D671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21" y="1467132"/>
            <a:ext cx="3931920" cy="22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578F6E-751B-A173-4FCF-314BC610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05" y="1464136"/>
            <a:ext cx="3931920" cy="2202557"/>
          </a:xfrm>
          <a:prstGeom prst="rect">
            <a:avLst/>
          </a:prstGeom>
        </p:spPr>
      </p:pic>
      <p:pic>
        <p:nvPicPr>
          <p:cNvPr id="12" name="Picture 11" descr="A black and red vehicle with wheels&#10;&#10;Description automatically generated">
            <a:extLst>
              <a:ext uri="{FF2B5EF4-FFF2-40B4-BE49-F238E27FC236}">
                <a16:creationId xmlns:a16="http://schemas.microsoft.com/office/drawing/2014/main" id="{0C6F6A26-2F3C-4C23-3695-C8FB042A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428" y="3721725"/>
            <a:ext cx="2932597" cy="13716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B1FFBA6-2886-CE46-3918-3BBA9134E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r="7025" b="37526"/>
          <a:stretch/>
        </p:blipFill>
        <p:spPr bwMode="auto">
          <a:xfrm>
            <a:off x="5532991" y="3715653"/>
            <a:ext cx="33546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DC02EF2-54E3-4537-0C33-9878D8C2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1" y="3727797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Theme: digital twins + vehicle scale + Autoware</a:t>
            </a:r>
          </a:p>
          <a:p>
            <a:r>
              <a:rPr lang="en-US" dirty="0"/>
              <a:t>ODD focus: on-road autonomous navigation</a:t>
            </a:r>
          </a:p>
          <a:p>
            <a:r>
              <a:rPr lang="en-US" dirty="0"/>
              <a:t>Platforms:</a:t>
            </a:r>
          </a:p>
          <a:p>
            <a:pPr lvl="1"/>
            <a:r>
              <a:rPr lang="en-US" dirty="0"/>
              <a:t>Small-scale: </a:t>
            </a:r>
            <a:r>
              <a:rPr lang="en-US" dirty="0">
                <a:hlinkClick r:id="rId2"/>
              </a:rPr>
              <a:t>Nigel</a:t>
            </a:r>
            <a:r>
              <a:rPr lang="en-US" dirty="0"/>
              <a:t>/</a:t>
            </a:r>
            <a:r>
              <a:rPr lang="en-US" dirty="0">
                <a:hlinkClick r:id="rId3"/>
              </a:rPr>
              <a:t>F1TENTH</a:t>
            </a:r>
            <a:endParaRPr lang="en-US" dirty="0"/>
          </a:p>
          <a:p>
            <a:pPr lvl="1"/>
            <a:r>
              <a:rPr lang="en-US" dirty="0"/>
              <a:t>Full-scale: </a:t>
            </a:r>
            <a:r>
              <a:rPr lang="en-US" dirty="0" err="1">
                <a:hlinkClick r:id="rId4"/>
              </a:rPr>
              <a:t>OpenCAV</a:t>
            </a:r>
            <a:endParaRPr lang="en-US" dirty="0"/>
          </a:p>
          <a:p>
            <a:pPr lvl="1"/>
            <a:r>
              <a:rPr lang="en-US" dirty="0"/>
              <a:t>Simulation: </a:t>
            </a:r>
            <a:r>
              <a:rPr lang="en-US" dirty="0">
                <a:hlinkClick r:id="rId5"/>
              </a:rPr>
              <a:t>AutoDRIVE Simulator</a:t>
            </a:r>
            <a:endParaRPr lang="en-US" dirty="0"/>
          </a:p>
          <a:p>
            <a:pPr lvl="1"/>
            <a:r>
              <a:rPr lang="en-US" dirty="0"/>
              <a:t>Software-stack: </a:t>
            </a:r>
            <a:r>
              <a:rPr lang="en-US" dirty="0">
                <a:hlinkClick r:id="rId6"/>
              </a:rPr>
              <a:t>Autoware</a:t>
            </a:r>
            <a:endParaRPr lang="en-US" dirty="0"/>
          </a:p>
          <a:p>
            <a:r>
              <a:rPr lang="en-US" dirty="0"/>
              <a:t>True digital twin framework:</a:t>
            </a:r>
          </a:p>
          <a:p>
            <a:pPr lvl="1"/>
            <a:r>
              <a:rPr lang="en-US" dirty="0"/>
              <a:t>Immersive teleoperation demo</a:t>
            </a:r>
          </a:p>
          <a:p>
            <a:r>
              <a:rPr lang="en-US" dirty="0"/>
              <a:t>Autoware demo:</a:t>
            </a:r>
          </a:p>
          <a:p>
            <a:pPr lvl="1"/>
            <a:r>
              <a:rPr lang="en-US" dirty="0"/>
              <a:t>Autonomous navigation (waypoint following)</a:t>
            </a:r>
          </a:p>
          <a:p>
            <a:r>
              <a:rPr lang="en-US" dirty="0"/>
              <a:t>Documentation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421" y="933450"/>
            <a:ext cx="2286000" cy="22860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179" y="3774631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33" y="1124025"/>
            <a:ext cx="1828800" cy="1959344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0821" y="3921117"/>
            <a:ext cx="2743200" cy="1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8" y="4347309"/>
            <a:ext cx="1828800" cy="18288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418" y="4347309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680" y="4347309"/>
            <a:ext cx="1706954" cy="1828800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26" y="4493795"/>
            <a:ext cx="2743200" cy="153582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76093"/>
              </p:ext>
            </p:extLst>
          </p:nvPr>
        </p:nvGraphicFramePr>
        <p:xfrm>
          <a:off x="689780" y="1940369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AuE-8360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11/01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11/08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11/22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11/29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12/06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Models in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7" name="Picture 16" descr="A black robot on a green surface&#10;&#10;Description automatically generated">
            <a:extLst>
              <a:ext uri="{FF2B5EF4-FFF2-40B4-BE49-F238E27FC236}">
                <a16:creationId xmlns:a16="http://schemas.microsoft.com/office/drawing/2014/main" id="{320AA6A2-8F8A-BE1B-B190-1B166F1C2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r="5000"/>
          <a:stretch/>
        </p:blipFill>
        <p:spPr>
          <a:xfrm>
            <a:off x="123162" y="1828800"/>
            <a:ext cx="2926080" cy="1828800"/>
          </a:xfrm>
          <a:prstGeom prst="rect">
            <a:avLst/>
          </a:prstGeom>
        </p:spPr>
      </p:pic>
      <p:pic>
        <p:nvPicPr>
          <p:cNvPr id="19" name="Picture 18" descr="A video game of a race car&#10;&#10;Description automatically generated">
            <a:extLst>
              <a:ext uri="{FF2B5EF4-FFF2-40B4-BE49-F238E27FC236}">
                <a16:creationId xmlns:a16="http://schemas.microsoft.com/office/drawing/2014/main" id="{DA19F91B-41ED-C02B-4F8E-F58914DA2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r="5000"/>
          <a:stretch/>
        </p:blipFill>
        <p:spPr>
          <a:xfrm>
            <a:off x="9142758" y="1828800"/>
            <a:ext cx="2926080" cy="1828800"/>
          </a:xfrm>
          <a:prstGeom prst="rect">
            <a:avLst/>
          </a:prstGeom>
        </p:spPr>
      </p:pic>
      <p:pic>
        <p:nvPicPr>
          <p:cNvPr id="21" name="Picture 20" descr="A black robot on a road&#10;&#10;Description automatically generated">
            <a:extLst>
              <a:ext uri="{FF2B5EF4-FFF2-40B4-BE49-F238E27FC236}">
                <a16:creationId xmlns:a16="http://schemas.microsoft.com/office/drawing/2014/main" id="{DD0C9DF3-707F-9764-26F8-4A4530A96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r="5000"/>
          <a:stretch/>
        </p:blipFill>
        <p:spPr>
          <a:xfrm>
            <a:off x="3129694" y="1828800"/>
            <a:ext cx="2926080" cy="1828800"/>
          </a:xfrm>
          <a:prstGeom prst="rect">
            <a:avLst/>
          </a:prstGeom>
        </p:spPr>
      </p:pic>
      <p:pic>
        <p:nvPicPr>
          <p:cNvPr id="23" name="Picture 22" descr="A toy car on the ground&#10;&#10;Description automatically generated">
            <a:extLst>
              <a:ext uri="{FF2B5EF4-FFF2-40B4-BE49-F238E27FC236}">
                <a16:creationId xmlns:a16="http://schemas.microsoft.com/office/drawing/2014/main" id="{456B6858-6ED2-7BE4-6236-45E5F89ED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" r="5000"/>
          <a:stretch/>
        </p:blipFill>
        <p:spPr>
          <a:xfrm>
            <a:off x="6136226" y="1828800"/>
            <a:ext cx="2926080" cy="1828800"/>
          </a:xfrm>
          <a:prstGeom prst="rect">
            <a:avLst/>
          </a:prstGeom>
        </p:spPr>
      </p:pic>
      <p:pic>
        <p:nvPicPr>
          <p:cNvPr id="29" name="Picture 28" descr="A orange and black vehicle on a rocky hill&#10;&#10;Description automatically generated">
            <a:extLst>
              <a:ext uri="{FF2B5EF4-FFF2-40B4-BE49-F238E27FC236}">
                <a16:creationId xmlns:a16="http://schemas.microsoft.com/office/drawing/2014/main" id="{5B80CA1A-1EDF-7CA3-B1CA-A01751A1C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33" b="8333"/>
          <a:stretch/>
        </p:blipFill>
        <p:spPr>
          <a:xfrm>
            <a:off x="6136226" y="3980793"/>
            <a:ext cx="2926080" cy="1828800"/>
          </a:xfrm>
          <a:prstGeom prst="rect">
            <a:avLst/>
          </a:prstGeom>
        </p:spPr>
      </p:pic>
      <p:pic>
        <p:nvPicPr>
          <p:cNvPr id="31" name="Picture 30" descr="A orange vehicle on a rocky hill&#10;&#10;Description automatically generated">
            <a:extLst>
              <a:ext uri="{FF2B5EF4-FFF2-40B4-BE49-F238E27FC236}">
                <a16:creationId xmlns:a16="http://schemas.microsoft.com/office/drawing/2014/main" id="{6A66E2A8-57DB-EB3F-514D-2A988442D1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" r="5000"/>
          <a:stretch/>
        </p:blipFill>
        <p:spPr>
          <a:xfrm>
            <a:off x="9142758" y="3980793"/>
            <a:ext cx="2926080" cy="1828800"/>
          </a:xfrm>
          <a:prstGeom prst="rect">
            <a:avLst/>
          </a:prstGeom>
        </p:spPr>
      </p:pic>
      <p:pic>
        <p:nvPicPr>
          <p:cNvPr id="34" name="Picture 33" descr="A car on the road&#10;&#10;Description automatically generated">
            <a:extLst>
              <a:ext uri="{FF2B5EF4-FFF2-40B4-BE49-F238E27FC236}">
                <a16:creationId xmlns:a16="http://schemas.microsoft.com/office/drawing/2014/main" id="{7778A2E1-78D2-AD0C-56FF-D05FE82D4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" r="5000"/>
          <a:stretch/>
        </p:blipFill>
        <p:spPr>
          <a:xfrm>
            <a:off x="3129694" y="3980793"/>
            <a:ext cx="2926080" cy="1828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831ADE-3136-ECDB-A3D7-009A79B76318}"/>
              </a:ext>
            </a:extLst>
          </p:cNvPr>
          <p:cNvSpPr txBox="1"/>
          <p:nvPr/>
        </p:nvSpPr>
        <p:spPr>
          <a:xfrm>
            <a:off x="1839126" y="3606998"/>
            <a:ext cx="250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0"/>
              </a:rPr>
              <a:t>Nigel (Native Scaled Vehicle)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C3C17D-C665-A5D9-54AD-CCE9D8D76AF5}"/>
              </a:ext>
            </a:extLst>
          </p:cNvPr>
          <p:cNvSpPr txBox="1"/>
          <p:nvPr/>
        </p:nvSpPr>
        <p:spPr>
          <a:xfrm>
            <a:off x="7978025" y="3606998"/>
            <a:ext cx="224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1"/>
              </a:rPr>
              <a:t>F1TENTH (Scaled Vehicle)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2D08A-B8C5-99D5-F6D2-EED66A70AF88}"/>
              </a:ext>
            </a:extLst>
          </p:cNvPr>
          <p:cNvSpPr txBox="1"/>
          <p:nvPr/>
        </p:nvSpPr>
        <p:spPr>
          <a:xfrm>
            <a:off x="7680284" y="5770661"/>
            <a:ext cx="2844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2"/>
              </a:rPr>
              <a:t>RZR (Off-Road Full Scale Vehicle)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07910-A28F-1784-5A25-C5ED122C7D09}"/>
              </a:ext>
            </a:extLst>
          </p:cNvPr>
          <p:cNvSpPr txBox="1"/>
          <p:nvPr/>
        </p:nvSpPr>
        <p:spPr>
          <a:xfrm>
            <a:off x="1478738" y="5772554"/>
            <a:ext cx="322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hlinkClick r:id="rId13"/>
              </a:rPr>
              <a:t>OpenCAV</a:t>
            </a:r>
            <a:r>
              <a:rPr lang="en-US" sz="1400" dirty="0">
                <a:hlinkClick r:id="rId13"/>
              </a:rPr>
              <a:t> (On-Road Full Scale Vehicle)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3100733-761B-DB5B-34D1-FE9255C7B5F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t="19547" r="17403" b="8179"/>
          <a:stretch/>
        </p:blipFill>
        <p:spPr bwMode="auto">
          <a:xfrm>
            <a:off x="123162" y="3980793"/>
            <a:ext cx="2926080" cy="1828800"/>
          </a:xfrm>
          <a:prstGeom prst="rect">
            <a:avLst/>
          </a:prstGeom>
          <a:ln w="762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Models in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07910-A28F-1784-5A25-C5ED122C7D09}"/>
              </a:ext>
            </a:extLst>
          </p:cNvPr>
          <p:cNvSpPr txBox="1"/>
          <p:nvPr/>
        </p:nvSpPr>
        <p:spPr>
          <a:xfrm>
            <a:off x="4257449" y="5489693"/>
            <a:ext cx="2980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16122"/>
                </a:solidFill>
              </a:rPr>
              <a:t>Husky (Off-Road Mid Scale Vehicle)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9E93E-037A-BBB2-60EF-2F9C8CA7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92324"/>
            <a:ext cx="4330930" cy="2286000"/>
          </a:xfrm>
          <a:prstGeom prst="rect">
            <a:avLst/>
          </a:prstGeom>
        </p:spPr>
      </p:pic>
      <p:pic>
        <p:nvPicPr>
          <p:cNvPr id="2050" name="Picture 2" descr="Clearpath Husky UGV">
            <a:extLst>
              <a:ext uri="{FF2B5EF4-FFF2-40B4-BE49-F238E27FC236}">
                <a16:creationId xmlns:a16="http://schemas.microsoft.com/office/drawing/2014/main" id="{E9080DD8-F8BB-BE53-B25D-1BDB086B4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6"/>
          <a:stretch/>
        </p:blipFill>
        <p:spPr bwMode="auto">
          <a:xfrm>
            <a:off x="973954" y="2692324"/>
            <a:ext cx="457459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5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7794E-6996-791C-3F7B-034209CBC92A}"/>
              </a:ext>
            </a:extLst>
          </p:cNvPr>
          <p:cNvGrpSpPr/>
          <p:nvPr/>
        </p:nvGrpSpPr>
        <p:grpSpPr>
          <a:xfrm>
            <a:off x="4284576" y="1571625"/>
            <a:ext cx="7278244" cy="4640408"/>
            <a:chOff x="3916668" y="1595308"/>
            <a:chExt cx="7646152" cy="48749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087694-A8C7-B83F-12F7-FA29697B979C}"/>
                </a:ext>
              </a:extLst>
            </p:cNvPr>
            <p:cNvGrpSpPr/>
            <p:nvPr/>
          </p:nvGrpSpPr>
          <p:grpSpPr>
            <a:xfrm>
              <a:off x="4620799" y="3424108"/>
              <a:ext cx="1769810" cy="549668"/>
              <a:chOff x="1421931" y="3468498"/>
              <a:chExt cx="1769810" cy="54966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31ADE-3136-ECDB-A3D7-009A79B76318}"/>
                  </a:ext>
                </a:extLst>
              </p:cNvPr>
              <p:cNvSpPr txBox="1"/>
              <p:nvPr/>
            </p:nvSpPr>
            <p:spPr>
              <a:xfrm>
                <a:off x="1839126" y="3468498"/>
                <a:ext cx="135261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Python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E9FC3D3-5641-20C5-BEB1-976EF534E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931" y="3532286"/>
                <a:ext cx="417195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2F80D5-11AC-D1A1-2791-616F1280FD25}"/>
                </a:ext>
              </a:extLst>
            </p:cNvPr>
            <p:cNvGrpSpPr/>
            <p:nvPr/>
          </p:nvGrpSpPr>
          <p:grpSpPr>
            <a:xfrm>
              <a:off x="9304043" y="3482419"/>
              <a:ext cx="1220548" cy="549668"/>
              <a:chOff x="7571202" y="3468498"/>
              <a:chExt cx="1220548" cy="5496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C3C17D-C665-A5D9-54AD-CCE9D8D76AF5}"/>
                  </a:ext>
                </a:extLst>
              </p:cNvPr>
              <p:cNvSpPr txBox="1"/>
              <p:nvPr/>
            </p:nvSpPr>
            <p:spPr>
              <a:xfrm>
                <a:off x="7978025" y="3468498"/>
                <a:ext cx="81372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C++</a:t>
                </a:r>
              </a:p>
            </p:txBody>
          </p:sp>
          <p:pic>
            <p:nvPicPr>
              <p:cNvPr id="1028" name="Picture 4" descr="C++ - Wikipedia">
                <a:extLst>
                  <a:ext uri="{FF2B5EF4-FFF2-40B4-BE49-F238E27FC236}">
                    <a16:creationId xmlns:a16="http://schemas.microsoft.com/office/drawing/2014/main" id="{0DCEC2F9-C279-1FB9-D295-E64FE969BF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202" y="3532286"/>
                <a:ext cx="40682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EB36FF-201F-D07C-71C5-E1EFE04A827C}"/>
                </a:ext>
              </a:extLst>
            </p:cNvPr>
            <p:cNvGrpSpPr/>
            <p:nvPr/>
          </p:nvGrpSpPr>
          <p:grpSpPr>
            <a:xfrm>
              <a:off x="4871325" y="5880547"/>
              <a:ext cx="1292973" cy="549668"/>
              <a:chOff x="1395243" y="5632161"/>
              <a:chExt cx="1292973" cy="54966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607910-A28F-1784-5A25-C5ED122C7D09}"/>
                  </a:ext>
                </a:extLst>
              </p:cNvPr>
              <p:cNvSpPr txBox="1"/>
              <p:nvPr/>
            </p:nvSpPr>
            <p:spPr>
              <a:xfrm>
                <a:off x="1839126" y="5632161"/>
                <a:ext cx="849090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</a:t>
                </a: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CA13E46-671E-CB74-7CAD-3092335A99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08"/>
              <a:stretch/>
            </p:blipFill>
            <p:spPr bwMode="auto">
              <a:xfrm>
                <a:off x="1395243" y="5695949"/>
                <a:ext cx="44388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975B00-DCCB-54A2-4795-0191F798C2FA}"/>
                </a:ext>
              </a:extLst>
            </p:cNvPr>
            <p:cNvGrpSpPr/>
            <p:nvPr/>
          </p:nvGrpSpPr>
          <p:grpSpPr>
            <a:xfrm>
              <a:off x="9117434" y="5920616"/>
              <a:ext cx="1969109" cy="549668"/>
              <a:chOff x="7167868" y="5632160"/>
              <a:chExt cx="1969109" cy="54966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42D08A-B8C5-99D5-F6D2-EED66A70AF88}"/>
                  </a:ext>
                </a:extLst>
              </p:cNvPr>
              <p:cNvSpPr txBox="1"/>
              <p:nvPr/>
            </p:nvSpPr>
            <p:spPr>
              <a:xfrm>
                <a:off x="7978025" y="5632160"/>
                <a:ext cx="1158952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 2</a:t>
                </a:r>
              </a:p>
            </p:txBody>
          </p:sp>
          <p:pic>
            <p:nvPicPr>
              <p:cNvPr id="1032" name="Picture 8" descr="ros2">
                <a:extLst>
                  <a:ext uri="{FF2B5EF4-FFF2-40B4-BE49-F238E27FC236}">
                    <a16:creationId xmlns:a16="http://schemas.microsoft.com/office/drawing/2014/main" id="{ECA29740-24B7-F599-9614-A102240B9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2" t="16251" r="6836" b="5624"/>
              <a:stretch/>
            </p:blipFill>
            <p:spPr bwMode="auto">
              <a:xfrm>
                <a:off x="7167868" y="5695949"/>
                <a:ext cx="810157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3E984D-8E2C-6AE4-19B2-D807970B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1620" y="4053273"/>
              <a:ext cx="3251200" cy="1828800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F8C10A0-5035-2B16-34E1-A1293627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1620" y="1659096"/>
              <a:ext cx="3251200" cy="1828800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181CA3-6BBD-EE4A-DD0E-F97FD6677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6668" y="1595308"/>
              <a:ext cx="3251200" cy="1828800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A855F2D-F6D3-F1C1-70C1-D2927C85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668" y="4053273"/>
              <a:ext cx="3251200" cy="1828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6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Vehicle Setup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85E6C-C427-46B1-F064-991342C71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</p:spPr>
        <p:txBody>
          <a:bodyPr/>
          <a:lstStyle/>
          <a:p>
            <a:r>
              <a:rPr lang="en-US" dirty="0"/>
              <a:t>DONE:</a:t>
            </a:r>
          </a:p>
          <a:p>
            <a:pPr lvl="1"/>
            <a:r>
              <a:rPr lang="en-US" dirty="0"/>
              <a:t>Simulation API setup</a:t>
            </a:r>
          </a:p>
          <a:p>
            <a:pPr lvl="1"/>
            <a:r>
              <a:rPr lang="en-US" dirty="0"/>
              <a:t>Test, backup and retire old “racing” vehicle</a:t>
            </a:r>
          </a:p>
          <a:p>
            <a:pPr lvl="1"/>
            <a:r>
              <a:rPr lang="en-US" dirty="0"/>
              <a:t>Setup new vehicle hardware (SAE Car 3)</a:t>
            </a:r>
          </a:p>
          <a:p>
            <a:pPr lvl="1"/>
            <a:r>
              <a:rPr lang="en-US" dirty="0"/>
              <a:t>Configure new vehicle software (L4T Ubuntu 18.04 + ROS Melodic + F1TENTH &amp; AutoDRIVE Stacks)</a:t>
            </a:r>
          </a:p>
          <a:p>
            <a:pPr lvl="1"/>
            <a:r>
              <a:rPr lang="en-US" dirty="0"/>
              <a:t>Replace “good” wheels/tires</a:t>
            </a:r>
          </a:p>
          <a:p>
            <a:pPr lvl="1"/>
            <a:r>
              <a:rPr lang="en-US" dirty="0"/>
              <a:t>Test RP codebase on new vehicle (IV2023 approach)</a:t>
            </a:r>
          </a:p>
          <a:p>
            <a:pPr lvl="1"/>
            <a:r>
              <a:rPr lang="en-US" dirty="0"/>
              <a:t>Test MARP codebase on new vehicle (IROS2023 approach)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/>
              <a:t>Upgrade L4T version (+</a:t>
            </a:r>
            <a:r>
              <a:rPr lang="en-US" dirty="0" err="1"/>
              <a:t>JetPack</a:t>
            </a:r>
            <a:r>
              <a:rPr lang="en-US" dirty="0"/>
              <a:t>) and install Autoware</a:t>
            </a:r>
          </a:p>
          <a:p>
            <a:pPr lvl="1"/>
            <a:r>
              <a:rPr lang="en-US" dirty="0"/>
              <a:t>Potential L4T flashing issue on F1TENTH</a:t>
            </a:r>
          </a:p>
          <a:p>
            <a:pPr lvl="2"/>
            <a:r>
              <a:rPr lang="en-US" dirty="0"/>
              <a:t>Debugging/</a:t>
            </a:r>
            <a:r>
              <a:rPr lang="en-US" dirty="0" err="1"/>
              <a:t>dockerized</a:t>
            </a:r>
            <a:r>
              <a:rPr lang="en-US" dirty="0"/>
              <a:t> version of Autoware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97607EA7-A4B7-FAD2-50FB-E413E2F4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551" y="3742746"/>
            <a:ext cx="4237608" cy="23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74a92416-d9ca-4b07-a40e-6415e67b2c58"/>
    <ds:schemaRef ds:uri="http://purl.org/dc/dcmitype/"/>
    <ds:schemaRef ds:uri="http://schemas.openxmlformats.org/package/2006/metadata/core-properties"/>
    <ds:schemaRef ds:uri="http://purl.org/dc/elements/1.1/"/>
    <ds:schemaRef ds:uri="f41829d9-305b-4af6-8494-753a2a44d29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3699</TotalTime>
  <Words>986</Words>
  <Application>Microsoft Office PowerPoint</Application>
  <PresentationFormat>Widescreen</PresentationFormat>
  <Paragraphs>235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Mongolian Baiti</vt:lpstr>
      <vt:lpstr>Trebuchet MS</vt:lpstr>
      <vt:lpstr>Wingdings 2</vt:lpstr>
      <vt:lpstr>Wingdings 3</vt:lpstr>
      <vt:lpstr>ARMLab CU-ICAR</vt:lpstr>
      <vt:lpstr>Capstone Project Update</vt:lpstr>
      <vt:lpstr>AutoDRIVE Ecosystem</vt:lpstr>
      <vt:lpstr>AutoDRIVE Simulator</vt:lpstr>
      <vt:lpstr>Planned Project Objectives</vt:lpstr>
      <vt:lpstr>Planned Project Objectives</vt:lpstr>
      <vt:lpstr>Digital Twin Models in AutoDRIVE Ecosystem</vt:lpstr>
      <vt:lpstr>Digital Twin Models in AutoDRIVE Ecosystem</vt:lpstr>
      <vt:lpstr>APIs to connect with AutoDRIVE Ecosystem</vt:lpstr>
      <vt:lpstr>F1TENTH Vehicle Setup</vt:lpstr>
      <vt:lpstr>Dockerized Version of Autoware Core/Universe</vt:lpstr>
      <vt:lpstr>Dockerized Version of Autoware Core/Universe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Tanmay Samak</cp:lastModifiedBy>
  <cp:revision>123</cp:revision>
  <dcterms:created xsi:type="dcterms:W3CDTF">2020-04-29T07:35:04Z</dcterms:created>
  <dcterms:modified xsi:type="dcterms:W3CDTF">2023-10-25T18:22:24Z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